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2" r:id="rId9"/>
    <p:sldId id="265"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414"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379E01-14B6-4CF0-8F5B-24817AE4F322}" type="datetimeFigureOut">
              <a:rPr lang="en-US" smtClean="0"/>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3363866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79E01-14B6-4CF0-8F5B-24817AE4F322}" type="datetimeFigureOut">
              <a:rPr lang="en-US" smtClean="0"/>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3868042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379E01-14B6-4CF0-8F5B-24817AE4F322}" type="datetimeFigureOut">
              <a:rPr lang="en-US" smtClean="0"/>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261136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379E01-14B6-4CF0-8F5B-24817AE4F322}" type="datetimeFigureOut">
              <a:rPr lang="en-US" smtClean="0"/>
              <a:t>9/29/2015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3756981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379E01-14B6-4CF0-8F5B-24817AE4F322}" type="datetimeFigureOut">
              <a:rPr lang="en-US" smtClean="0"/>
              <a:t>9/29/2015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1561773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379E01-14B6-4CF0-8F5B-24817AE4F322}" type="datetimeFigureOut">
              <a:rPr lang="en-US" smtClean="0"/>
              <a:t>9/29/2015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346550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379E01-14B6-4CF0-8F5B-24817AE4F322}" type="datetimeFigureOut">
              <a:rPr lang="en-US" smtClean="0"/>
              <a:t>9/29/2015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269475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79E01-14B6-4CF0-8F5B-24817AE4F322}" type="datetimeFigureOut">
              <a:rPr lang="en-US" smtClean="0"/>
              <a:t>9/29/2015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1156813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79E01-14B6-4CF0-8F5B-24817AE4F322}" type="datetimeFigureOut">
              <a:rPr lang="en-US" smtClean="0"/>
              <a:t>9/29/2015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1992386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79E01-14B6-4CF0-8F5B-24817AE4F322}" type="datetimeFigureOut">
              <a:rPr lang="en-US" smtClean="0"/>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3651806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79E01-14B6-4CF0-8F5B-24817AE4F322}" type="datetimeFigureOut">
              <a:rPr lang="en-US" smtClean="0"/>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06932-1EF7-441A-A192-9998836294B5}" type="slidenum">
              <a:rPr lang="en-US" smtClean="0"/>
              <a:t>‹#›</a:t>
            </a:fld>
            <a:endParaRPr lang="en-US"/>
          </a:p>
        </p:txBody>
      </p:sp>
    </p:spTree>
    <p:extLst>
      <p:ext uri="{BB962C8B-B14F-4D97-AF65-F5344CB8AC3E}">
        <p14:creationId xmlns:p14="http://schemas.microsoft.com/office/powerpoint/2010/main" val="860605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7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379E01-14B6-4CF0-8F5B-24817AE4F322}" type="datetimeFigureOut">
              <a:rPr lang="en-US" smtClean="0"/>
              <a:t>9/29/2015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B06932-1EF7-441A-A192-9998836294B5}" type="slidenum">
              <a:rPr lang="en-US" smtClean="0"/>
              <a:t>‹#›</a:t>
            </a:fld>
            <a:endParaRPr lang="en-US"/>
          </a:p>
        </p:txBody>
      </p:sp>
    </p:spTree>
    <p:extLst>
      <p:ext uri="{BB962C8B-B14F-4D97-AF65-F5344CB8AC3E}">
        <p14:creationId xmlns:p14="http://schemas.microsoft.com/office/powerpoint/2010/main" val="2341080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spcBef>
                <a:spcPts val="0"/>
              </a:spcBef>
            </a:pPr>
            <a:r>
              <a:rPr lang="en-US" sz="4800" b="1" dirty="0" smtClean="0">
                <a:effectLst/>
                <a:latin typeface="Times New Roman"/>
                <a:ea typeface="Times New Roman"/>
              </a:rPr>
              <a:t/>
            </a:r>
            <a:br>
              <a:rPr lang="en-US" sz="4800" b="1" dirty="0" smtClean="0">
                <a:effectLst/>
                <a:latin typeface="Times New Roman"/>
                <a:ea typeface="Times New Roman"/>
              </a:rPr>
            </a:br>
            <a:r>
              <a:rPr lang="en-US" sz="4800" b="1" dirty="0" smtClean="0">
                <a:effectLst/>
                <a:latin typeface="Times New Roman"/>
                <a:ea typeface="Times New Roman"/>
              </a:rPr>
              <a:t/>
            </a:r>
            <a:br>
              <a:rPr lang="en-US" sz="4800" b="1" dirty="0" smtClean="0">
                <a:effectLst/>
                <a:latin typeface="Times New Roman"/>
                <a:ea typeface="Times New Roman"/>
              </a:rPr>
            </a:br>
            <a:r>
              <a:rPr lang="en-US" sz="4800" b="1" dirty="0">
                <a:latin typeface="Times New Roman"/>
                <a:ea typeface="Times New Roman"/>
              </a:rPr>
              <a:t/>
            </a:r>
            <a:br>
              <a:rPr lang="en-US" sz="4800" b="1" dirty="0">
                <a:latin typeface="Times New Roman"/>
                <a:ea typeface="Times New Roman"/>
              </a:rPr>
            </a:br>
            <a:r>
              <a:rPr lang="en-US" sz="4800" b="1" dirty="0" smtClean="0">
                <a:effectLst/>
                <a:ea typeface="Times New Roman"/>
              </a:rPr>
              <a:t>The Benefits of an Identifiable Messianic Jewish Community</a:t>
            </a:r>
            <a:br>
              <a:rPr lang="en-US" sz="4800" b="1" dirty="0" smtClean="0">
                <a:effectLst/>
                <a:ea typeface="Times New Roman"/>
              </a:rPr>
            </a:br>
            <a:r>
              <a:rPr lang="en-US" sz="4800" b="1" dirty="0" smtClean="0">
                <a:effectLst/>
                <a:ea typeface="Times New Roman"/>
              </a:rPr>
              <a:t/>
            </a:r>
            <a:br>
              <a:rPr lang="en-US" sz="4800" b="1" dirty="0" smtClean="0">
                <a:effectLst/>
                <a:ea typeface="Times New Roman"/>
              </a:rPr>
            </a:br>
            <a:r>
              <a:rPr lang="en-US" sz="4800" b="1" dirty="0" smtClean="0">
                <a:effectLst/>
                <a:ea typeface="Times New Roman"/>
              </a:rPr>
              <a:t/>
            </a:r>
            <a:br>
              <a:rPr lang="en-US" sz="4800" b="1" dirty="0" smtClean="0">
                <a:effectLst/>
                <a:ea typeface="Times New Roman"/>
              </a:rPr>
            </a:br>
            <a:r>
              <a:rPr lang="en-US" sz="4800" b="1" dirty="0">
                <a:ea typeface="Times New Roman"/>
              </a:rPr>
              <a:t/>
            </a:r>
            <a:br>
              <a:rPr lang="en-US" sz="4800" b="1" dirty="0">
                <a:ea typeface="Times New Roman"/>
              </a:rPr>
            </a:br>
            <a:r>
              <a:rPr lang="en-US" sz="2800" dirty="0" smtClean="0">
                <a:effectLst/>
                <a:ea typeface="Times New Roman"/>
              </a:rPr>
              <a:t/>
            </a:r>
            <a:br>
              <a:rPr lang="en-US" sz="2800" dirty="0" smtClean="0">
                <a:effectLst/>
                <a:ea typeface="Times New Roman"/>
              </a:rPr>
            </a:br>
            <a:r>
              <a:rPr lang="en-US" sz="3600" b="1" i="1" dirty="0" smtClean="0">
                <a:effectLst/>
                <a:ea typeface="Times New Roman"/>
              </a:rPr>
              <a:t>A Defense for an active Jewish identity of a Messianic Jewish Congregation</a:t>
            </a:r>
            <a:br>
              <a:rPr lang="en-US" sz="3600" b="1" i="1" dirty="0" smtClean="0">
                <a:effectLst/>
                <a:ea typeface="Times New Roman"/>
              </a:rPr>
            </a:br>
            <a:r>
              <a:rPr lang="en-US" sz="1100" b="1" i="1" dirty="0" smtClean="0">
                <a:effectLst/>
                <a:ea typeface="Times New Roman"/>
              </a:rPr>
              <a:t/>
            </a:r>
            <a:br>
              <a:rPr lang="en-US" sz="1100" b="1" i="1" dirty="0" smtClean="0">
                <a:effectLst/>
                <a:ea typeface="Times New Roman"/>
              </a:rPr>
            </a:br>
            <a:r>
              <a:rPr lang="en-US" sz="2700" dirty="0" smtClean="0">
                <a:effectLst/>
                <a:ea typeface="Times New Roman"/>
              </a:rPr>
              <a:t>Rabbi Kirk Gliebe </a:t>
            </a:r>
            <a:br>
              <a:rPr lang="en-US" sz="2700" dirty="0" smtClean="0">
                <a:effectLst/>
                <a:ea typeface="Times New Roman"/>
              </a:rPr>
            </a:br>
            <a:r>
              <a:rPr lang="en-US" sz="2700" dirty="0" smtClean="0">
                <a:effectLst/>
                <a:ea typeface="Times New Roman"/>
              </a:rPr>
              <a:t>Devar Emet Messianic Synagogue &amp; Outreach, Skokie, IL</a:t>
            </a:r>
            <a:r>
              <a:rPr lang="en-US" sz="3100" dirty="0" smtClean="0">
                <a:effectLst/>
                <a:ea typeface="Times New Roman"/>
              </a:rPr>
              <a:t/>
            </a:r>
            <a:br>
              <a:rPr lang="en-US" sz="3100" dirty="0" smtClean="0">
                <a:effectLst/>
                <a:ea typeface="Times New Roman"/>
              </a:rPr>
            </a:br>
            <a:endParaRPr lang="en-US" sz="3100" dirty="0"/>
          </a:p>
        </p:txBody>
      </p:sp>
      <p:sp>
        <p:nvSpPr>
          <p:cNvPr id="3" name="Subtitle 2"/>
          <p:cNvSpPr>
            <a:spLocks noGrp="1"/>
          </p:cNvSpPr>
          <p:nvPr>
            <p:ph type="subTitle" idx="1"/>
          </p:nvPr>
        </p:nvSpPr>
        <p:spPr>
          <a:xfrm>
            <a:off x="1371600" y="3886200"/>
            <a:ext cx="6400800" cy="1371600"/>
          </a:xfrm>
        </p:spPr>
        <p:txBody>
          <a:bodyPr/>
          <a:lstStyle/>
          <a:p>
            <a:endParaRPr lang="en-US" dirty="0"/>
          </a:p>
        </p:txBody>
      </p:sp>
    </p:spTree>
    <p:extLst>
      <p:ext uri="{BB962C8B-B14F-4D97-AF65-F5344CB8AC3E}">
        <p14:creationId xmlns:p14="http://schemas.microsoft.com/office/powerpoint/2010/main" val="2022970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a:bodyPr>
          <a:lstStyle/>
          <a:p>
            <a:pPr marL="0" indent="0">
              <a:buNone/>
            </a:pPr>
            <a:r>
              <a:rPr lang="en-US" sz="3600" dirty="0"/>
              <a:t>G-d has </a:t>
            </a:r>
            <a:r>
              <a:rPr lang="en-US" sz="3600" b="1" dirty="0"/>
              <a:t>always</a:t>
            </a:r>
            <a:r>
              <a:rPr lang="en-US" sz="3600" dirty="0"/>
              <a:t> had His remnant of faithful followers within the House of Israel. </a:t>
            </a:r>
            <a:r>
              <a:rPr lang="en-US" sz="3600" dirty="0" smtClean="0"/>
              <a:t>Yet</a:t>
            </a:r>
            <a:r>
              <a:rPr lang="en-US" sz="3600" dirty="0"/>
              <a:t>, in the last 18 Centuries, almost all Jews who have come to accept Messiah Yeshua inevitably have </a:t>
            </a:r>
            <a:r>
              <a:rPr lang="en-US" sz="3600" b="1" dirty="0"/>
              <a:t>resigned </a:t>
            </a:r>
            <a:r>
              <a:rPr lang="en-US" sz="3600" dirty="0"/>
              <a:t>their unique relationship with G-d, </a:t>
            </a:r>
            <a:r>
              <a:rPr lang="en-US" sz="3600" b="1" dirty="0"/>
              <a:t>assimilated</a:t>
            </a:r>
            <a:r>
              <a:rPr lang="en-US" sz="3600" dirty="0"/>
              <a:t> into the greater Christian community in which they lived, and </a:t>
            </a:r>
            <a:r>
              <a:rPr lang="en-US" sz="3600" b="1" dirty="0"/>
              <a:t>disappeared</a:t>
            </a:r>
            <a:r>
              <a:rPr lang="en-US" sz="3600" dirty="0"/>
              <a:t> without a Jewish trace within three generations. </a:t>
            </a:r>
          </a:p>
        </p:txBody>
      </p:sp>
    </p:spTree>
    <p:extLst>
      <p:ext uri="{BB962C8B-B14F-4D97-AF65-F5344CB8AC3E}">
        <p14:creationId xmlns:p14="http://schemas.microsoft.com/office/powerpoint/2010/main" val="1169126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lgn="ctr">
              <a:buNone/>
            </a:pPr>
            <a:r>
              <a:rPr lang="en-US" sz="4000" dirty="0"/>
              <a:t>Today G-d has allowed an opportunity for Messianic Jews </a:t>
            </a:r>
            <a:endParaRPr lang="en-US" sz="4000" dirty="0" smtClean="0"/>
          </a:p>
          <a:p>
            <a:pPr marL="0" indent="0" algn="ctr">
              <a:buNone/>
            </a:pPr>
            <a:r>
              <a:rPr lang="en-US" sz="4000" dirty="0" smtClean="0"/>
              <a:t>to </a:t>
            </a:r>
            <a:r>
              <a:rPr lang="en-US" sz="4000" dirty="0"/>
              <a:t>again build communities for </a:t>
            </a:r>
            <a:r>
              <a:rPr lang="en-US" sz="4000" b="1" dirty="0"/>
              <a:t>spiritual encouragement </a:t>
            </a:r>
            <a:endParaRPr lang="en-US" sz="4000" b="1" dirty="0" smtClean="0"/>
          </a:p>
          <a:p>
            <a:pPr marL="0" indent="0" algn="ctr">
              <a:buNone/>
            </a:pPr>
            <a:r>
              <a:rPr lang="en-US" sz="4000" dirty="0" smtClean="0"/>
              <a:t>and </a:t>
            </a:r>
            <a:r>
              <a:rPr lang="en-US" sz="4000" dirty="0"/>
              <a:t>as a </a:t>
            </a:r>
            <a:r>
              <a:rPr lang="en-US" sz="4000" b="1" dirty="0"/>
              <a:t>communal witness</a:t>
            </a:r>
            <a:r>
              <a:rPr lang="en-US" sz="4000" dirty="0"/>
              <a:t> </a:t>
            </a:r>
            <a:endParaRPr lang="en-US" sz="4000" dirty="0" smtClean="0"/>
          </a:p>
          <a:p>
            <a:pPr marL="0" indent="0" algn="ctr">
              <a:buNone/>
            </a:pPr>
            <a:r>
              <a:rPr lang="en-US" sz="4000" dirty="0" smtClean="0"/>
              <a:t>to </a:t>
            </a:r>
            <a:r>
              <a:rPr lang="en-US" sz="4000" dirty="0"/>
              <a:t>the greater Jewish community. </a:t>
            </a:r>
          </a:p>
          <a:p>
            <a:pPr marL="0" indent="0">
              <a:buNone/>
            </a:pPr>
            <a:endParaRPr lang="en-US" dirty="0"/>
          </a:p>
        </p:txBody>
      </p:sp>
    </p:spTree>
    <p:extLst>
      <p:ext uri="{BB962C8B-B14F-4D97-AF65-F5344CB8AC3E}">
        <p14:creationId xmlns:p14="http://schemas.microsoft.com/office/powerpoint/2010/main" val="2279735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a:bodyPr>
          <a:lstStyle/>
          <a:p>
            <a:pPr marL="0" indent="0">
              <a:buNone/>
            </a:pPr>
            <a:r>
              <a:rPr lang="en-US" sz="3600" b="1" dirty="0"/>
              <a:t>Jewish identity</a:t>
            </a:r>
            <a:r>
              <a:rPr lang="en-US" sz="3600" dirty="0"/>
              <a:t> is sociological, and can best be understood practically as an identity of unique communal distinction based on observance of and loyalty to the Mosaic Covenant (Torah) preserved within the Scripture and applied by the traditions of the Jewish people. </a:t>
            </a:r>
          </a:p>
        </p:txBody>
      </p:sp>
    </p:spTree>
    <p:extLst>
      <p:ext uri="{BB962C8B-B14F-4D97-AF65-F5344CB8AC3E}">
        <p14:creationId xmlns:p14="http://schemas.microsoft.com/office/powerpoint/2010/main" val="288669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382000" cy="4525963"/>
          </a:xfrm>
        </p:spPr>
        <p:txBody>
          <a:bodyPr>
            <a:noAutofit/>
          </a:bodyPr>
          <a:lstStyle/>
          <a:p>
            <a:pPr marL="0" indent="0">
              <a:buNone/>
            </a:pPr>
            <a:r>
              <a:rPr lang="en-US" sz="3600" b="1" dirty="0" smtClean="0">
                <a:effectLst/>
                <a:ea typeface="Times New Roman"/>
              </a:rPr>
              <a:t>Messianic Faith</a:t>
            </a:r>
            <a:r>
              <a:rPr lang="en-US" sz="3600" dirty="0" smtClean="0">
                <a:effectLst/>
                <a:ea typeface="Times New Roman"/>
              </a:rPr>
              <a:t> is theological. It is the belief that G-d sent the Messiah of Israel in the person of Yeshua, and that based on one’s personal faith in him and the atonement for sin he has provided through his death alone, G-d grants grace and forgiveness for one’s sin. Adherents to this belief in Messiah come into full relationship with G-d, whether Jew or Gentile.</a:t>
            </a:r>
            <a:endParaRPr lang="en-US" sz="3600" dirty="0"/>
          </a:p>
        </p:txBody>
      </p:sp>
    </p:spTree>
    <p:extLst>
      <p:ext uri="{BB962C8B-B14F-4D97-AF65-F5344CB8AC3E}">
        <p14:creationId xmlns:p14="http://schemas.microsoft.com/office/powerpoint/2010/main" val="306616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indent="0">
              <a:buNone/>
            </a:pPr>
            <a:r>
              <a:rPr lang="en-US" sz="3600" b="1" dirty="0"/>
              <a:t>Messianic Jewish </a:t>
            </a:r>
            <a:r>
              <a:rPr lang="en-US" sz="3600" b="1" dirty="0" smtClean="0"/>
              <a:t>communities</a:t>
            </a:r>
            <a:r>
              <a:rPr lang="en-US" sz="3600" dirty="0" smtClean="0"/>
              <a:t> </a:t>
            </a:r>
            <a:r>
              <a:rPr lang="en-US" sz="3600" dirty="0"/>
              <a:t>were conceived to be places where Jewish believers in Messiah Yeshua could grow in their relationship with G-d as a communal testimony and live out their unique G-d given identity as Jewish people; they were to also serve as a support for passing down Jewish identity to the children and grandchildren of these believers. </a:t>
            </a:r>
          </a:p>
        </p:txBody>
      </p:sp>
    </p:spTree>
    <p:extLst>
      <p:ext uri="{BB962C8B-B14F-4D97-AF65-F5344CB8AC3E}">
        <p14:creationId xmlns:p14="http://schemas.microsoft.com/office/powerpoint/2010/main" val="1318763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20000"/>
          </a:bodyPr>
          <a:lstStyle/>
          <a:p>
            <a:pPr marL="0" indent="0">
              <a:buNone/>
            </a:pPr>
            <a:r>
              <a:rPr lang="en-US" b="1" dirty="0" smtClean="0"/>
              <a:t>The Union of Messianic Jewish Congregations (UMJC) </a:t>
            </a:r>
            <a:r>
              <a:rPr lang="en-US" dirty="0" smtClean="0"/>
              <a:t>has sought to clarify this purpose in its </a:t>
            </a:r>
            <a:r>
              <a:rPr lang="en-US" b="1" i="1" dirty="0" smtClean="0"/>
              <a:t>Defining Messianic Judaism Statement </a:t>
            </a:r>
            <a:r>
              <a:rPr lang="en-US" dirty="0" smtClean="0"/>
              <a:t>by stating that it </a:t>
            </a:r>
            <a:r>
              <a:rPr lang="en-US" i="1" dirty="0" smtClean="0"/>
              <a:t>“envisions Messianic Judaism as a movement of Jewish congregations and groups committed to Yeshua the Messiah that embrace the covenantal responsibility of Jewish life and identity rooted in Torah, expressed in tradition, and renewed and applied in the context of the New Covenant. Messianic Jewish groups may also include those from non-Jewish backgrounds who have a confirmed call to participate fully in the life and destiny of the Jewish people. We are committed to embodying this definition in our constituent congregations and in our shared institutions.”</a:t>
            </a:r>
            <a:endParaRPr lang="en-US" dirty="0"/>
          </a:p>
        </p:txBody>
      </p:sp>
    </p:spTree>
    <p:extLst>
      <p:ext uri="{BB962C8B-B14F-4D97-AF65-F5344CB8AC3E}">
        <p14:creationId xmlns:p14="http://schemas.microsoft.com/office/powerpoint/2010/main" val="138665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600" b="1" dirty="0" smtClean="0"/>
              <a:t>One Approach: </a:t>
            </a:r>
            <a:br>
              <a:rPr lang="en-US" sz="3600" b="1" dirty="0" smtClean="0"/>
            </a:br>
            <a:r>
              <a:rPr lang="en-US" sz="3600" b="1" dirty="0" smtClean="0"/>
              <a:t>Devar Emet Messianic Synagogue</a:t>
            </a:r>
            <a:endParaRPr lang="en-US" sz="3600" b="1" dirty="0"/>
          </a:p>
        </p:txBody>
      </p:sp>
      <p:sp>
        <p:nvSpPr>
          <p:cNvPr id="3" name="Content Placeholder 2"/>
          <p:cNvSpPr>
            <a:spLocks noGrp="1"/>
          </p:cNvSpPr>
          <p:nvPr>
            <p:ph idx="1"/>
          </p:nvPr>
        </p:nvSpPr>
        <p:spPr>
          <a:xfrm>
            <a:off x="457200" y="1066800"/>
            <a:ext cx="8229600" cy="5257800"/>
          </a:xfrm>
        </p:spPr>
        <p:txBody>
          <a:bodyPr>
            <a:noAutofit/>
          </a:bodyPr>
          <a:lstStyle/>
          <a:p>
            <a:pPr marL="0" indent="0">
              <a:buNone/>
            </a:pPr>
            <a:endParaRPr lang="en-US" b="1" i="1" u="sng" dirty="0" smtClean="0"/>
          </a:p>
          <a:p>
            <a:pPr marL="0" indent="0">
              <a:buNone/>
            </a:pPr>
            <a:r>
              <a:rPr lang="en-US" b="1" i="1" u="sng" dirty="0" smtClean="0"/>
              <a:t>Our </a:t>
            </a:r>
            <a:r>
              <a:rPr lang="en-US" b="1" i="1" u="sng" dirty="0"/>
              <a:t>Vision</a:t>
            </a:r>
            <a:endParaRPr lang="en-US" dirty="0"/>
          </a:p>
          <a:p>
            <a:pPr marL="0" indent="0">
              <a:buNone/>
            </a:pPr>
            <a:r>
              <a:rPr lang="en-US" b="1" i="1" dirty="0"/>
              <a:t> </a:t>
            </a:r>
            <a:r>
              <a:rPr lang="en-US" sz="3000" dirty="0" smtClean="0"/>
              <a:t>A </a:t>
            </a:r>
            <a:r>
              <a:rPr lang="en-US" sz="3000" dirty="0"/>
              <a:t>Community of Jews who believe and teach that </a:t>
            </a:r>
            <a:r>
              <a:rPr lang="en-US" sz="3000" dirty="0" smtClean="0"/>
              <a:t>Yeshua </a:t>
            </a:r>
            <a:r>
              <a:rPr lang="en-US" sz="3000" dirty="0"/>
              <a:t>(Jesus) is the promised Jewish </a:t>
            </a:r>
            <a:r>
              <a:rPr lang="en-US" sz="3000" dirty="0" smtClean="0"/>
              <a:t>Messiah</a:t>
            </a:r>
          </a:p>
          <a:p>
            <a:pPr marL="0" indent="0">
              <a:buNone/>
            </a:pPr>
            <a:endParaRPr lang="en-US" sz="3000" dirty="0"/>
          </a:p>
          <a:p>
            <a:pPr marL="0" indent="0">
              <a:buNone/>
            </a:pPr>
            <a:r>
              <a:rPr lang="en-US" b="1" i="1" dirty="0"/>
              <a:t> </a:t>
            </a:r>
            <a:r>
              <a:rPr lang="en-US" b="1" i="1" u="sng" dirty="0" smtClean="0"/>
              <a:t>Our </a:t>
            </a:r>
            <a:r>
              <a:rPr lang="en-US" b="1" i="1" u="sng" dirty="0"/>
              <a:t>Purpose</a:t>
            </a:r>
            <a:endParaRPr lang="en-US" dirty="0"/>
          </a:p>
          <a:p>
            <a:pPr marL="0" indent="0">
              <a:buNone/>
            </a:pPr>
            <a:r>
              <a:rPr lang="en-US" dirty="0"/>
              <a:t> </a:t>
            </a:r>
            <a:r>
              <a:rPr lang="en-US" sz="3000" dirty="0" smtClean="0"/>
              <a:t>To </a:t>
            </a:r>
            <a:r>
              <a:rPr lang="en-US" sz="3000" b="1" dirty="0"/>
              <a:t>grow</a:t>
            </a:r>
            <a:r>
              <a:rPr lang="en-US" sz="3000" dirty="0"/>
              <a:t> in our love for G-d as followers of Messiah Yeshua by our </a:t>
            </a:r>
            <a:r>
              <a:rPr lang="en-US" sz="3000" b="1" dirty="0"/>
              <a:t>worship</a:t>
            </a:r>
            <a:r>
              <a:rPr lang="en-US" sz="3000" dirty="0"/>
              <a:t> and </a:t>
            </a:r>
            <a:r>
              <a:rPr lang="en-US" sz="3000" b="1" dirty="0"/>
              <a:t>study</a:t>
            </a:r>
            <a:r>
              <a:rPr lang="en-US" sz="3000" dirty="0"/>
              <a:t> so we can then </a:t>
            </a:r>
            <a:r>
              <a:rPr lang="en-US" sz="3000" b="1" dirty="0"/>
              <a:t>serve</a:t>
            </a:r>
            <a:r>
              <a:rPr lang="en-US" sz="3000" dirty="0"/>
              <a:t> and </a:t>
            </a:r>
            <a:r>
              <a:rPr lang="en-US" sz="3000" b="1" dirty="0"/>
              <a:t>encourage</a:t>
            </a:r>
            <a:r>
              <a:rPr lang="en-US" sz="3000" dirty="0"/>
              <a:t> others both in our Synagogue and our greater Jewish Community.</a:t>
            </a:r>
          </a:p>
          <a:p>
            <a:pPr marL="0" indent="0">
              <a:buNone/>
            </a:pPr>
            <a:r>
              <a:rPr lang="en-US" dirty="0"/>
              <a:t> </a:t>
            </a:r>
          </a:p>
        </p:txBody>
      </p:sp>
    </p:spTree>
    <p:extLst>
      <p:ext uri="{BB962C8B-B14F-4D97-AF65-F5344CB8AC3E}">
        <p14:creationId xmlns:p14="http://schemas.microsoft.com/office/powerpoint/2010/main" val="2607990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One Approach: </a:t>
            </a:r>
            <a:br>
              <a:rPr lang="en-US" b="1" dirty="0"/>
            </a:br>
            <a:r>
              <a:rPr lang="en-US" b="1" dirty="0"/>
              <a:t>Devar Emet Messianic Synagogue</a:t>
            </a:r>
            <a:endParaRPr lang="en-US" dirty="0"/>
          </a:p>
        </p:txBody>
      </p:sp>
      <p:sp>
        <p:nvSpPr>
          <p:cNvPr id="3" name="Content Placeholder 2"/>
          <p:cNvSpPr>
            <a:spLocks noGrp="1"/>
          </p:cNvSpPr>
          <p:nvPr>
            <p:ph idx="1"/>
          </p:nvPr>
        </p:nvSpPr>
        <p:spPr/>
        <p:txBody>
          <a:bodyPr/>
          <a:lstStyle/>
          <a:p>
            <a:r>
              <a:rPr lang="en-US" dirty="0" smtClean="0"/>
              <a:t>Clarity of Identity</a:t>
            </a:r>
          </a:p>
          <a:p>
            <a:r>
              <a:rPr lang="en-US" dirty="0" smtClean="0"/>
              <a:t>Intentional Outreach with a long term		Perspective</a:t>
            </a:r>
          </a:p>
          <a:p>
            <a:r>
              <a:rPr lang="en-US" dirty="0" smtClean="0"/>
              <a:t>Intergenerational Community</a:t>
            </a:r>
          </a:p>
          <a:p>
            <a:r>
              <a:rPr lang="en-US" dirty="0" smtClean="0"/>
              <a:t>Dedicated Yeshua Faith</a:t>
            </a:r>
          </a:p>
          <a:p>
            <a:r>
              <a:rPr lang="en-US" dirty="0" smtClean="0"/>
              <a:t>Respect for Jewish Tradition and Praxis</a:t>
            </a:r>
          </a:p>
          <a:p>
            <a:endParaRPr lang="en-US" dirty="0"/>
          </a:p>
        </p:txBody>
      </p:sp>
    </p:spTree>
    <p:extLst>
      <p:ext uri="{BB962C8B-B14F-4D97-AF65-F5344CB8AC3E}">
        <p14:creationId xmlns:p14="http://schemas.microsoft.com/office/powerpoint/2010/main" val="290097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a:xfrm>
            <a:off x="228600" y="1295400"/>
            <a:ext cx="8763000" cy="4830763"/>
          </a:xfrm>
        </p:spPr>
        <p:txBody>
          <a:bodyPr>
            <a:normAutofit/>
          </a:bodyPr>
          <a:lstStyle/>
          <a:p>
            <a:pPr marL="0" indent="0">
              <a:buNone/>
            </a:pPr>
            <a:r>
              <a:rPr lang="en-US" sz="3600" dirty="0" smtClean="0"/>
              <a:t>A Messianic Jewish Community can be very beneficial in both </a:t>
            </a:r>
            <a:r>
              <a:rPr lang="en-US" sz="3600" b="1" dirty="0" smtClean="0"/>
              <a:t>Outreach</a:t>
            </a:r>
            <a:r>
              <a:rPr lang="en-US" sz="3600" dirty="0" smtClean="0"/>
              <a:t> &amp; </a:t>
            </a:r>
            <a:r>
              <a:rPr lang="en-US" sz="3600" b="1" dirty="0" smtClean="0"/>
              <a:t>Discipleship</a:t>
            </a:r>
            <a:r>
              <a:rPr lang="en-US" sz="3600" dirty="0" smtClean="0"/>
              <a:t>, </a:t>
            </a:r>
            <a:r>
              <a:rPr lang="en-US" sz="3600" b="1" dirty="0" smtClean="0"/>
              <a:t>but</a:t>
            </a:r>
            <a:r>
              <a:rPr lang="en-US" sz="3600" dirty="0" smtClean="0"/>
              <a:t> it must be:</a:t>
            </a:r>
          </a:p>
          <a:p>
            <a:r>
              <a:rPr lang="en-US" sz="3600" b="1" dirty="0" smtClean="0"/>
              <a:t>Relevant</a:t>
            </a:r>
            <a:r>
              <a:rPr lang="en-US" sz="3600" dirty="0" smtClean="0"/>
              <a:t> </a:t>
            </a:r>
            <a:r>
              <a:rPr lang="en-US" sz="3600" dirty="0"/>
              <a:t>within the community it is seeking to </a:t>
            </a:r>
            <a:r>
              <a:rPr lang="en-US" sz="3600" dirty="0" smtClean="0"/>
              <a:t>spiritually impact</a:t>
            </a:r>
          </a:p>
          <a:p>
            <a:r>
              <a:rPr lang="en-US" sz="3600" b="1" dirty="0" smtClean="0"/>
              <a:t>Being</a:t>
            </a:r>
            <a:r>
              <a:rPr lang="en-US" sz="3600" dirty="0" smtClean="0"/>
              <a:t> </a:t>
            </a:r>
            <a:r>
              <a:rPr lang="en-US" sz="3600" dirty="0"/>
              <a:t>who it says it's supposed to </a:t>
            </a:r>
            <a:r>
              <a:rPr lang="en-US" sz="3600" dirty="0" smtClean="0"/>
              <a:t>be</a:t>
            </a:r>
          </a:p>
          <a:p>
            <a:r>
              <a:rPr lang="en-US" sz="3600" b="1" dirty="0" smtClean="0"/>
              <a:t>Doing</a:t>
            </a:r>
            <a:r>
              <a:rPr lang="en-US" sz="3600" dirty="0" smtClean="0"/>
              <a:t> </a:t>
            </a:r>
            <a:r>
              <a:rPr lang="en-US" sz="3600" dirty="0"/>
              <a:t>what it says it is supposed to </a:t>
            </a:r>
            <a:r>
              <a:rPr lang="en-US" sz="3600" dirty="0" smtClean="0"/>
              <a:t>do</a:t>
            </a:r>
            <a:endParaRPr lang="en-US" sz="3600" dirty="0"/>
          </a:p>
        </p:txBody>
      </p:sp>
    </p:spTree>
    <p:extLst>
      <p:ext uri="{BB962C8B-B14F-4D97-AF65-F5344CB8AC3E}">
        <p14:creationId xmlns:p14="http://schemas.microsoft.com/office/powerpoint/2010/main" val="1283571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330</Words>
  <Application>Microsoft Office PowerPoint</Application>
  <PresentationFormat>On-screen Show (4:3)</PresentationFormat>
  <Paragraphs>29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   The Benefits of an Identifiable Messianic Jewish Community     A Defense for an active Jewish identity of a Messianic Jewish Congregation  Rabbi Kirk Gliebe  Devar Emet Messianic Synagogue &amp; Outreach, Skokie, IL </vt:lpstr>
      <vt:lpstr>PowerPoint Presentation</vt:lpstr>
      <vt:lpstr>PowerPoint Presentation</vt:lpstr>
      <vt:lpstr>PowerPoint Presentation</vt:lpstr>
      <vt:lpstr>PowerPoint Presentation</vt:lpstr>
      <vt:lpstr>PowerPoint Presentation</vt:lpstr>
      <vt:lpstr>PowerPoint Presentation</vt:lpstr>
      <vt:lpstr>One Approach:  Devar Emet Messianic Synagogue</vt:lpstr>
      <vt:lpstr>One Approach:  Devar Emet Messianic Synagogue</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Benefits of an Identifiable Messianic Jewish Community     A Defense for an active Jewish identity of a Messianic Jewish Congregation  Rabbi Kirk Gliebe  Devar Emet Messianic Synagogue &amp; Outreach, Skokie, IL</dc:title>
  <dc:creator>kgliebe</dc:creator>
  <cp:lastModifiedBy>Jim Melnick</cp:lastModifiedBy>
  <cp:revision>7</cp:revision>
  <dcterms:created xsi:type="dcterms:W3CDTF">2015-08-18T07:59:25Z</dcterms:created>
  <dcterms:modified xsi:type="dcterms:W3CDTF">2015-09-30T00:47:50Z</dcterms:modified>
</cp:coreProperties>
</file>